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"/>
      <p:regular r:id="rId31"/>
    </p:embeddedFont>
    <p:embeddedFont>
      <p:font typeface="Canva Sans Bold"/>
      <p:regular r:id="rId32"/>
    </p:embeddedFont>
    <p:embeddedFont>
      <p:font typeface="Canva Sans Italics"/>
      <p:regular r:id="rId33"/>
    </p:embeddedFont>
    <p:embeddedFont>
      <p:font typeface="DM Sans" pitchFamily="2" charset="0"/>
      <p:regular r:id="rId34"/>
      <p:bold r:id="rId35"/>
      <p:italic r:id="rId36"/>
      <p:boldItalic r:id="rId37"/>
    </p:embeddedFont>
    <p:embeddedFont>
      <p:font typeface="DM Sans Bold"/>
      <p:regular r:id="rId38"/>
    </p:embeddedFont>
    <p:embeddedFont>
      <p:font typeface="Montserrat Classic Bold"/>
      <p:regular r:id="rId39"/>
    </p:embeddedFont>
    <p:embeddedFont>
      <p:font typeface="Oswald" panose="00000500000000000000" pitchFamily="2" charset="0"/>
      <p:regular r:id="rId40"/>
      <p:bold r:id="rId41"/>
    </p:embeddedFont>
    <p:embeddedFont>
      <p:font typeface="Oswald Bold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9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43B8F-24E8-4316-A02B-C8D5F85CB1C9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404DA-F2BA-4E4F-B4A3-0382B7C2F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87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BC6EFF-4DFA-4CE3-8AF6-59DF5E7D64F3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737776-A9FF-49A0-A98A-BE9D80A9012D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925DCB-EDE3-4194-B525-6942B959FF2F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8F3AC-BD95-426B-A4B3-3297ECE2C4C9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6F007D-ED59-4242-8E20-8884F82FE2EE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8F25BCB-D430-4818-8FFC-00286AFF0851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A64C01-FA97-4B6B-A983-1B7DE80E90F7}" type="datetime1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78CF484-7CD6-409C-89B0-392C7DBD89E2}" type="datetime1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DB28CB-FE54-471E-98B8-A0DDAB6D5C7A}" type="datetime1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0180C74-950E-42DD-9BFE-54266E9CDE66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5B72817-4608-4C60-A26A-90B5304E5D45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9410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Page: </a:t>
            </a:r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236347" y="3202251"/>
            <a:ext cx="9815307" cy="420886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028014" y="793833"/>
            <a:ext cx="596933" cy="613568"/>
          </a:xfrm>
          <a:custGeom>
            <a:avLst/>
            <a:gdLst/>
            <a:ahLst/>
            <a:cxnLst/>
            <a:rect l="l" t="t" r="r" b="b"/>
            <a:pathLst>
              <a:path w="596933" h="613568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36347" y="4348786"/>
            <a:ext cx="9815307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 dirty="0">
                <a:solidFill>
                  <a:srgbClr val="231F20"/>
                </a:solidFill>
                <a:latin typeface="Oswald Bold"/>
              </a:rPr>
              <a:t>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36347" y="3438109"/>
            <a:ext cx="9815307" cy="1186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TVMS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TEMPLE VISITORS MANAGEMENT SYSTEM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93660" y="1538248"/>
            <a:ext cx="1865640" cy="284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TVMS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0DBB264-A9AE-AA32-B047-0DF1C726E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87759" y="686575"/>
            <a:ext cx="11743385" cy="8412828"/>
          </a:xfrm>
          <a:custGeom>
            <a:avLst/>
            <a:gdLst/>
            <a:ahLst/>
            <a:cxnLst/>
            <a:rect l="l" t="t" r="r" b="b"/>
            <a:pathLst>
              <a:path w="11743385" h="8412828">
                <a:moveTo>
                  <a:pt x="0" y="0"/>
                </a:moveTo>
                <a:lnTo>
                  <a:pt x="11743386" y="0"/>
                </a:lnTo>
                <a:lnTo>
                  <a:pt x="11743386" y="8412828"/>
                </a:lnTo>
                <a:lnTo>
                  <a:pt x="0" y="841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23726" y="686575"/>
            <a:ext cx="7609302" cy="101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8"/>
              </a:lnSpc>
            </a:pPr>
            <a:r>
              <a:rPr lang="en-US" sz="3752" spc="367" dirty="0">
                <a:solidFill>
                  <a:srgbClr val="231F20"/>
                </a:solidFill>
                <a:latin typeface="Oswald Bold"/>
              </a:rPr>
              <a:t>DATA FLOW DIAGRAM </a:t>
            </a:r>
          </a:p>
          <a:p>
            <a:pPr>
              <a:lnSpc>
                <a:spcPts val="2862"/>
              </a:lnSpc>
            </a:pPr>
            <a:r>
              <a:rPr lang="en-US" sz="2073" spc="203" dirty="0">
                <a:solidFill>
                  <a:srgbClr val="231F20"/>
                </a:solidFill>
                <a:latin typeface="Oswald"/>
              </a:rPr>
              <a:t>SOURCE: GROUP STUDY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F198C8-7763-DD1E-AFA8-46E4DD0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11372" y="397837"/>
            <a:ext cx="6170269" cy="9491325"/>
          </a:xfrm>
          <a:custGeom>
            <a:avLst/>
            <a:gdLst/>
            <a:ahLst/>
            <a:cxnLst/>
            <a:rect l="l" t="t" r="r" b="b"/>
            <a:pathLst>
              <a:path w="6170269" h="9491325">
                <a:moveTo>
                  <a:pt x="0" y="0"/>
                </a:moveTo>
                <a:lnTo>
                  <a:pt x="6170268" y="0"/>
                </a:lnTo>
                <a:lnTo>
                  <a:pt x="6170268" y="9491326"/>
                </a:lnTo>
                <a:lnTo>
                  <a:pt x="0" y="94913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7261" y="190500"/>
            <a:ext cx="7609302" cy="101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8"/>
              </a:lnSpc>
            </a:pPr>
            <a:r>
              <a:rPr lang="en-US" sz="3752" spc="367" dirty="0">
                <a:solidFill>
                  <a:srgbClr val="231F20"/>
                </a:solidFill>
                <a:latin typeface="Oswald Bold"/>
              </a:rPr>
              <a:t>SYSTEM FLOW DIAGRAM</a:t>
            </a:r>
          </a:p>
          <a:p>
            <a:pPr algn="just">
              <a:lnSpc>
                <a:spcPts val="2862"/>
              </a:lnSpc>
            </a:pPr>
            <a:r>
              <a:rPr lang="en-US" sz="2073" spc="203" dirty="0">
                <a:solidFill>
                  <a:srgbClr val="231F20"/>
                </a:solidFill>
                <a:latin typeface="Oswald"/>
              </a:rPr>
              <a:t>SOURCE: GROUP STUDY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60F0D-0A56-82E7-252F-1B994950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32808" y="2102171"/>
            <a:ext cx="2090147" cy="2090147"/>
          </a:xfrm>
          <a:custGeom>
            <a:avLst/>
            <a:gdLst/>
            <a:ahLst/>
            <a:cxnLst/>
            <a:rect l="l" t="t" r="r" b="b"/>
            <a:pathLst>
              <a:path w="2090147" h="2090147">
                <a:moveTo>
                  <a:pt x="0" y="0"/>
                </a:moveTo>
                <a:lnTo>
                  <a:pt x="2090147" y="0"/>
                </a:lnTo>
                <a:lnTo>
                  <a:pt x="2090147" y="2090147"/>
                </a:lnTo>
                <a:lnTo>
                  <a:pt x="0" y="20901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194361" y="2102171"/>
            <a:ext cx="1491187" cy="2090147"/>
          </a:xfrm>
          <a:custGeom>
            <a:avLst/>
            <a:gdLst/>
            <a:ahLst/>
            <a:cxnLst/>
            <a:rect l="l" t="t" r="r" b="b"/>
            <a:pathLst>
              <a:path w="1491187" h="2090147">
                <a:moveTo>
                  <a:pt x="0" y="0"/>
                </a:moveTo>
                <a:lnTo>
                  <a:pt x="1491187" y="0"/>
                </a:lnTo>
                <a:lnTo>
                  <a:pt x="1491187" y="2090147"/>
                </a:lnTo>
                <a:lnTo>
                  <a:pt x="0" y="2090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15658" y="4890186"/>
            <a:ext cx="4101560" cy="2050780"/>
          </a:xfrm>
          <a:custGeom>
            <a:avLst/>
            <a:gdLst/>
            <a:ahLst/>
            <a:cxnLst/>
            <a:rect l="l" t="t" r="r" b="b"/>
            <a:pathLst>
              <a:path w="4101560" h="2050780">
                <a:moveTo>
                  <a:pt x="0" y="0"/>
                </a:moveTo>
                <a:lnTo>
                  <a:pt x="4101561" y="0"/>
                </a:lnTo>
                <a:lnTo>
                  <a:pt x="4101561" y="2050780"/>
                </a:lnTo>
                <a:lnTo>
                  <a:pt x="0" y="2050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949834" y="4663006"/>
            <a:ext cx="3669873" cy="1882153"/>
          </a:xfrm>
          <a:custGeom>
            <a:avLst/>
            <a:gdLst/>
            <a:ahLst/>
            <a:cxnLst/>
            <a:rect l="l" t="t" r="r" b="b"/>
            <a:pathLst>
              <a:path w="3669873" h="1882153">
                <a:moveTo>
                  <a:pt x="0" y="0"/>
                </a:moveTo>
                <a:lnTo>
                  <a:pt x="3669874" y="0"/>
                </a:lnTo>
                <a:lnTo>
                  <a:pt x="3669874" y="1882153"/>
                </a:lnTo>
                <a:lnTo>
                  <a:pt x="0" y="1882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937353" y="2102171"/>
            <a:ext cx="2240535" cy="2170277"/>
          </a:xfrm>
          <a:custGeom>
            <a:avLst/>
            <a:gdLst/>
            <a:ahLst/>
            <a:cxnLst/>
            <a:rect l="l" t="t" r="r" b="b"/>
            <a:pathLst>
              <a:path w="2240535" h="2170277">
                <a:moveTo>
                  <a:pt x="0" y="0"/>
                </a:moveTo>
                <a:lnTo>
                  <a:pt x="2240535" y="0"/>
                </a:lnTo>
                <a:lnTo>
                  <a:pt x="2240535" y="2170277"/>
                </a:lnTo>
                <a:lnTo>
                  <a:pt x="0" y="2170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3530" r="-387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952373" y="2597542"/>
            <a:ext cx="2360305" cy="1274565"/>
          </a:xfrm>
          <a:custGeom>
            <a:avLst/>
            <a:gdLst/>
            <a:ahLst/>
            <a:cxnLst/>
            <a:rect l="l" t="t" r="r" b="b"/>
            <a:pathLst>
              <a:path w="2360305" h="1274565">
                <a:moveTo>
                  <a:pt x="0" y="0"/>
                </a:moveTo>
                <a:lnTo>
                  <a:pt x="2360305" y="0"/>
                </a:lnTo>
                <a:lnTo>
                  <a:pt x="2360305" y="1274565"/>
                </a:lnTo>
                <a:lnTo>
                  <a:pt x="0" y="1274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041301" y="4663006"/>
            <a:ext cx="3792105" cy="1962710"/>
          </a:xfrm>
          <a:custGeom>
            <a:avLst/>
            <a:gdLst/>
            <a:ahLst/>
            <a:cxnLst/>
            <a:rect l="l" t="t" r="r" b="b"/>
            <a:pathLst>
              <a:path w="3792105" h="1962710">
                <a:moveTo>
                  <a:pt x="0" y="0"/>
                </a:moveTo>
                <a:lnTo>
                  <a:pt x="3792104" y="0"/>
                </a:lnTo>
                <a:lnTo>
                  <a:pt x="3792104" y="1962710"/>
                </a:lnTo>
                <a:lnTo>
                  <a:pt x="0" y="19627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52865" y="8145125"/>
            <a:ext cx="2797786" cy="1067822"/>
          </a:xfrm>
          <a:custGeom>
            <a:avLst/>
            <a:gdLst/>
            <a:ahLst/>
            <a:cxnLst/>
            <a:rect l="l" t="t" r="r" b="b"/>
            <a:pathLst>
              <a:path w="2797786" h="1067822">
                <a:moveTo>
                  <a:pt x="0" y="0"/>
                </a:moveTo>
                <a:lnTo>
                  <a:pt x="2797786" y="0"/>
                </a:lnTo>
                <a:lnTo>
                  <a:pt x="2797786" y="1067821"/>
                </a:lnTo>
                <a:lnTo>
                  <a:pt x="0" y="10678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424530" y="8304568"/>
            <a:ext cx="3483817" cy="908378"/>
          </a:xfrm>
          <a:custGeom>
            <a:avLst/>
            <a:gdLst/>
            <a:ahLst/>
            <a:cxnLst/>
            <a:rect l="l" t="t" r="r" b="b"/>
            <a:pathLst>
              <a:path w="3483817" h="908378">
                <a:moveTo>
                  <a:pt x="0" y="0"/>
                </a:moveTo>
                <a:lnTo>
                  <a:pt x="3483817" y="0"/>
                </a:lnTo>
                <a:lnTo>
                  <a:pt x="3483817" y="908378"/>
                </a:lnTo>
                <a:lnTo>
                  <a:pt x="0" y="908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579503" y="2466424"/>
            <a:ext cx="1652360" cy="1536800"/>
          </a:xfrm>
          <a:custGeom>
            <a:avLst/>
            <a:gdLst/>
            <a:ahLst/>
            <a:cxnLst/>
            <a:rect l="l" t="t" r="r" b="b"/>
            <a:pathLst>
              <a:path w="1652360" h="1536800">
                <a:moveTo>
                  <a:pt x="0" y="0"/>
                </a:moveTo>
                <a:lnTo>
                  <a:pt x="1652360" y="0"/>
                </a:lnTo>
                <a:lnTo>
                  <a:pt x="1652360" y="1536800"/>
                </a:lnTo>
                <a:lnTo>
                  <a:pt x="0" y="1536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579503" y="8238423"/>
            <a:ext cx="4522073" cy="881224"/>
          </a:xfrm>
          <a:custGeom>
            <a:avLst/>
            <a:gdLst/>
            <a:ahLst/>
            <a:cxnLst/>
            <a:rect l="l" t="t" r="r" b="b"/>
            <a:pathLst>
              <a:path w="4522073" h="881224">
                <a:moveTo>
                  <a:pt x="0" y="0"/>
                </a:moveTo>
                <a:lnTo>
                  <a:pt x="4522073" y="0"/>
                </a:lnTo>
                <a:lnTo>
                  <a:pt x="4522073" y="881225"/>
                </a:lnTo>
                <a:lnTo>
                  <a:pt x="0" y="881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352865" y="6802334"/>
            <a:ext cx="3391843" cy="911617"/>
          </a:xfrm>
          <a:custGeom>
            <a:avLst/>
            <a:gdLst/>
            <a:ahLst/>
            <a:cxnLst/>
            <a:rect l="l" t="t" r="r" b="b"/>
            <a:pathLst>
              <a:path w="3391843" h="911617">
                <a:moveTo>
                  <a:pt x="0" y="0"/>
                </a:moveTo>
                <a:lnTo>
                  <a:pt x="3391843" y="0"/>
                </a:lnTo>
                <a:lnTo>
                  <a:pt x="3391843" y="911616"/>
                </a:lnTo>
                <a:lnTo>
                  <a:pt x="0" y="91161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392180" y="466895"/>
            <a:ext cx="6107436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2"/>
              </a:lnSpc>
            </a:pPr>
            <a:r>
              <a:rPr lang="en-US" sz="5052" spc="495">
                <a:solidFill>
                  <a:srgbClr val="231F20"/>
                </a:solidFill>
                <a:latin typeface="Oswald"/>
              </a:rPr>
              <a:t>TECHNOLOGIES USED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A316BBA-375D-77E9-A2DF-5F63CD02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29216" y="962025"/>
            <a:ext cx="3361514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 OUTCOMES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99758" y="2564314"/>
            <a:ext cx="17488242" cy="438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3" lvl="1" indent="-485777">
              <a:lnSpc>
                <a:spcPts val="8910"/>
              </a:lnSpc>
              <a:buFont typeface="Arial"/>
              <a:buChar char="•"/>
            </a:pPr>
            <a:r>
              <a:rPr lang="en-US" sz="4500">
                <a:solidFill>
                  <a:srgbClr val="231F20"/>
                </a:solidFill>
                <a:latin typeface="Canva Sans Bold"/>
              </a:rPr>
              <a:t>Web Based interface for Temple to manage visitors data.</a:t>
            </a:r>
          </a:p>
          <a:p>
            <a:pPr marL="971553" lvl="1" indent="-485777">
              <a:lnSpc>
                <a:spcPts val="8910"/>
              </a:lnSpc>
              <a:buFont typeface="Arial"/>
              <a:buChar char="•"/>
            </a:pPr>
            <a:r>
              <a:rPr lang="en-US" sz="4500">
                <a:solidFill>
                  <a:srgbClr val="231F20"/>
                </a:solidFill>
                <a:latin typeface="Canva Sans Bold"/>
              </a:rPr>
              <a:t> Graphical view layer of data for data manager.</a:t>
            </a:r>
          </a:p>
          <a:p>
            <a:pPr marL="971553" lvl="1" indent="-485777">
              <a:lnSpc>
                <a:spcPts val="8910"/>
              </a:lnSpc>
              <a:buFont typeface="Arial"/>
              <a:buChar char="•"/>
            </a:pPr>
            <a:r>
              <a:rPr lang="en-US" sz="4500">
                <a:solidFill>
                  <a:srgbClr val="231F20"/>
                </a:solidFill>
                <a:latin typeface="Canva Sans Bold"/>
              </a:rPr>
              <a:t>Digital database record of temple visitors.</a:t>
            </a:r>
          </a:p>
          <a:p>
            <a:pPr marL="971553" lvl="1" indent="-485777">
              <a:lnSpc>
                <a:spcPts val="8910"/>
              </a:lnSpc>
              <a:buFont typeface="Arial"/>
              <a:buChar char="•"/>
            </a:pPr>
            <a:r>
              <a:rPr lang="en-US" sz="4500">
                <a:solidFill>
                  <a:srgbClr val="231F20"/>
                </a:solidFill>
                <a:latin typeface="Canva Sans Bold"/>
              </a:rPr>
              <a:t>Web-Application to promote book sales.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4B466-B47A-6F6D-A5EC-71809765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30884" y="1505059"/>
            <a:ext cx="10129875" cy="8152747"/>
          </a:xfrm>
          <a:custGeom>
            <a:avLst/>
            <a:gdLst/>
            <a:ahLst/>
            <a:cxnLst/>
            <a:rect l="l" t="t" r="r" b="b"/>
            <a:pathLst>
              <a:path w="10129875" h="8152747">
                <a:moveTo>
                  <a:pt x="0" y="0"/>
                </a:moveTo>
                <a:lnTo>
                  <a:pt x="10129874" y="0"/>
                </a:lnTo>
                <a:lnTo>
                  <a:pt x="10129874" y="8152746"/>
                </a:lnTo>
                <a:lnTo>
                  <a:pt x="0" y="815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42086" y="618776"/>
            <a:ext cx="4505205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LANDING PAGE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783613-F438-5FD9-BF22-0BAA2C94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75815" y="1477261"/>
            <a:ext cx="7742472" cy="7781039"/>
          </a:xfrm>
          <a:custGeom>
            <a:avLst/>
            <a:gdLst/>
            <a:ahLst/>
            <a:cxnLst/>
            <a:rect l="l" t="t" r="r" b="b"/>
            <a:pathLst>
              <a:path w="7742472" h="7781039">
                <a:moveTo>
                  <a:pt x="0" y="0"/>
                </a:moveTo>
                <a:lnTo>
                  <a:pt x="7742472" y="0"/>
                </a:lnTo>
                <a:lnTo>
                  <a:pt x="7742472" y="7781039"/>
                </a:lnTo>
                <a:lnTo>
                  <a:pt x="0" y="7781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42086" y="618776"/>
            <a:ext cx="4505205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LOGIN PAGE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5706A-8D31-4F0F-B6EB-A310351CE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5650" y="2027902"/>
            <a:ext cx="7816699" cy="6231196"/>
          </a:xfrm>
          <a:custGeom>
            <a:avLst/>
            <a:gdLst/>
            <a:ahLst/>
            <a:cxnLst/>
            <a:rect l="l" t="t" r="r" b="b"/>
            <a:pathLst>
              <a:path w="7816699" h="6231196">
                <a:moveTo>
                  <a:pt x="0" y="0"/>
                </a:moveTo>
                <a:lnTo>
                  <a:pt x="7816700" y="0"/>
                </a:lnTo>
                <a:lnTo>
                  <a:pt x="7816700" y="6231196"/>
                </a:lnTo>
                <a:lnTo>
                  <a:pt x="0" y="6231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852427" y="1928244"/>
            <a:ext cx="9546952" cy="7610493"/>
          </a:xfrm>
          <a:custGeom>
            <a:avLst/>
            <a:gdLst/>
            <a:ahLst/>
            <a:cxnLst/>
            <a:rect l="l" t="t" r="r" b="b"/>
            <a:pathLst>
              <a:path w="9546952" h="7610493">
                <a:moveTo>
                  <a:pt x="0" y="0"/>
                </a:moveTo>
                <a:lnTo>
                  <a:pt x="9546952" y="0"/>
                </a:lnTo>
                <a:lnTo>
                  <a:pt x="9546952" y="7610492"/>
                </a:lnTo>
                <a:lnTo>
                  <a:pt x="0" y="7610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376317" y="713298"/>
            <a:ext cx="6301119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REGISTRATION PAGE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0E748E-372B-B275-9B96-84DA1462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4896" y="2137108"/>
            <a:ext cx="13108089" cy="6303890"/>
          </a:xfrm>
          <a:custGeom>
            <a:avLst/>
            <a:gdLst/>
            <a:ahLst/>
            <a:cxnLst/>
            <a:rect l="l" t="t" r="r" b="b"/>
            <a:pathLst>
              <a:path w="13108089" h="6303890">
                <a:moveTo>
                  <a:pt x="0" y="0"/>
                </a:moveTo>
                <a:lnTo>
                  <a:pt x="13108089" y="0"/>
                </a:lnTo>
                <a:lnTo>
                  <a:pt x="13108089" y="6303890"/>
                </a:lnTo>
                <a:lnTo>
                  <a:pt x="0" y="6303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42086" y="618776"/>
            <a:ext cx="4505205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GRAPH PAGE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27226-A183-0749-15E9-E79E822F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5649" y="1777359"/>
            <a:ext cx="10576502" cy="7480941"/>
          </a:xfrm>
          <a:custGeom>
            <a:avLst/>
            <a:gdLst/>
            <a:ahLst/>
            <a:cxnLst/>
            <a:rect l="l" t="t" r="r" b="b"/>
            <a:pathLst>
              <a:path w="10576502" h="7480941">
                <a:moveTo>
                  <a:pt x="0" y="0"/>
                </a:moveTo>
                <a:lnTo>
                  <a:pt x="10576503" y="0"/>
                </a:lnTo>
                <a:lnTo>
                  <a:pt x="10576503" y="7480941"/>
                </a:lnTo>
                <a:lnTo>
                  <a:pt x="0" y="7480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42086" y="618776"/>
            <a:ext cx="4505205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BOOKS PAGE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D5E01-4ECD-025C-A147-6B1DF58C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0050" y="2163396"/>
            <a:ext cx="10747899" cy="6153590"/>
          </a:xfrm>
          <a:custGeom>
            <a:avLst/>
            <a:gdLst/>
            <a:ahLst/>
            <a:cxnLst/>
            <a:rect l="l" t="t" r="r" b="b"/>
            <a:pathLst>
              <a:path w="10747899" h="6153590">
                <a:moveTo>
                  <a:pt x="0" y="0"/>
                </a:moveTo>
                <a:lnTo>
                  <a:pt x="10747900" y="0"/>
                </a:lnTo>
                <a:lnTo>
                  <a:pt x="10747900" y="6153590"/>
                </a:lnTo>
                <a:lnTo>
                  <a:pt x="0" y="615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053723" y="618776"/>
            <a:ext cx="4899046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USER INFO PAGE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80111-671E-DF3E-3EE6-26D7AFEE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3357447" y="5673766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CASE STUDY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PROJECT 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METHODOLOGY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TOOLS &amp; TECHNOLOGIES USED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07430" y="743488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OUTCOME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07430" y="827926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BUDGET ALLOCATION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C828EA51-446B-0190-7726-9B8229EC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32593" y="1781052"/>
            <a:ext cx="9944740" cy="7477248"/>
          </a:xfrm>
          <a:custGeom>
            <a:avLst/>
            <a:gdLst/>
            <a:ahLst/>
            <a:cxnLst/>
            <a:rect l="l" t="t" r="r" b="b"/>
            <a:pathLst>
              <a:path w="9944740" h="7477248">
                <a:moveTo>
                  <a:pt x="0" y="0"/>
                </a:moveTo>
                <a:lnTo>
                  <a:pt x="9944741" y="0"/>
                </a:lnTo>
                <a:lnTo>
                  <a:pt x="9944741" y="7477248"/>
                </a:lnTo>
                <a:lnTo>
                  <a:pt x="0" y="7477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42086" y="618776"/>
            <a:ext cx="5450423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DATA ENTRY PAGE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E5DEA-F496-8DEA-EC2B-621607D2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73719" y="962025"/>
            <a:ext cx="5940562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BUDGET ALLOCATION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51366" y="2218902"/>
            <a:ext cx="10112234" cy="7362882"/>
            <a:chOff x="0" y="0"/>
            <a:chExt cx="13482980" cy="9817176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3440871" y="0"/>
              <a:ext cx="9207865" cy="9207865"/>
              <a:chOff x="0" y="0"/>
              <a:chExt cx="10287000" cy="10287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" y="0"/>
                <a:ext cx="10299700" cy="10287000"/>
              </a:xfrm>
              <a:custGeom>
                <a:avLst/>
                <a:gdLst/>
                <a:ahLst/>
                <a:cxnLst/>
                <a:rect l="l" t="t" r="r" b="b"/>
                <a:pathLst>
                  <a:path w="10299700" h="10287000">
                    <a:moveTo>
                      <a:pt x="0" y="0"/>
                    </a:moveTo>
                    <a:lnTo>
                      <a:pt x="12700" y="0"/>
                    </a:lnTo>
                    <a:lnTo>
                      <a:pt x="12700" y="10287000"/>
                    </a:lnTo>
                    <a:lnTo>
                      <a:pt x="0" y="10287000"/>
                    </a:lnTo>
                    <a:close/>
                    <a:moveTo>
                      <a:pt x="2571750" y="0"/>
                    </a:moveTo>
                    <a:lnTo>
                      <a:pt x="2584450" y="0"/>
                    </a:lnTo>
                    <a:lnTo>
                      <a:pt x="2584450" y="10287000"/>
                    </a:lnTo>
                    <a:lnTo>
                      <a:pt x="2571750" y="10287000"/>
                    </a:lnTo>
                    <a:close/>
                    <a:moveTo>
                      <a:pt x="5143500" y="0"/>
                    </a:moveTo>
                    <a:lnTo>
                      <a:pt x="5156200" y="0"/>
                    </a:lnTo>
                    <a:lnTo>
                      <a:pt x="5156200" y="10287000"/>
                    </a:lnTo>
                    <a:lnTo>
                      <a:pt x="5143500" y="10287000"/>
                    </a:lnTo>
                    <a:close/>
                    <a:moveTo>
                      <a:pt x="7715250" y="0"/>
                    </a:moveTo>
                    <a:lnTo>
                      <a:pt x="7727950" y="0"/>
                    </a:lnTo>
                    <a:lnTo>
                      <a:pt x="7727950" y="10287000"/>
                    </a:lnTo>
                    <a:lnTo>
                      <a:pt x="7715250" y="10287000"/>
                    </a:lnTo>
                    <a:close/>
                    <a:moveTo>
                      <a:pt x="10287000" y="0"/>
                    </a:moveTo>
                    <a:lnTo>
                      <a:pt x="10299700" y="0"/>
                    </a:lnTo>
                    <a:lnTo>
                      <a:pt x="10299700" y="10287000"/>
                    </a:lnTo>
                    <a:lnTo>
                      <a:pt x="10287000" y="102870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313162" y="9342124"/>
              <a:ext cx="255419" cy="47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7"/>
                </a:lnSpc>
              </a:pPr>
              <a:r>
                <a:rPr lang="en-US" sz="2148">
                  <a:solidFill>
                    <a:srgbClr val="000000"/>
                  </a:solidFill>
                  <a:latin typeface="Canva Sans"/>
                </a:rPr>
                <a:t>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379958" y="9342124"/>
              <a:ext cx="1056369" cy="475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7"/>
                </a:lnSpc>
              </a:pPr>
              <a:r>
                <a:rPr lang="en-US" sz="2148" dirty="0">
                  <a:solidFill>
                    <a:srgbClr val="000000"/>
                  </a:solidFill>
                  <a:latin typeface="Canva Sans"/>
                </a:rPr>
                <a:t>500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516619" y="9342124"/>
              <a:ext cx="1227415" cy="475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7"/>
                </a:lnSpc>
              </a:pPr>
              <a:r>
                <a:rPr lang="en-US" sz="2148" dirty="0">
                  <a:solidFill>
                    <a:srgbClr val="000000"/>
                  </a:solidFill>
                  <a:latin typeface="Canva Sans"/>
                </a:rPr>
                <a:t>1,000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838834" y="9342124"/>
              <a:ext cx="1227415" cy="475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7"/>
                </a:lnSpc>
              </a:pPr>
              <a:r>
                <a:rPr lang="en-US" sz="2148" dirty="0">
                  <a:solidFill>
                    <a:srgbClr val="000000"/>
                  </a:solidFill>
                  <a:latin typeface="Canva Sans"/>
                </a:rPr>
                <a:t>1,500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117533" y="9342124"/>
              <a:ext cx="1365447" cy="4750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07"/>
                </a:lnSpc>
              </a:pPr>
              <a:r>
                <a:rPr lang="en-US" sz="2148" dirty="0">
                  <a:solidFill>
                    <a:srgbClr val="000000"/>
                  </a:solidFill>
                  <a:latin typeface="Canva Sans"/>
                </a:rPr>
                <a:t>2,000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86274" y="1158208"/>
              <a:ext cx="1472714" cy="47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7"/>
                </a:lnSpc>
              </a:pPr>
              <a:r>
                <a:rPr lang="en-US" sz="2148">
                  <a:solidFill>
                    <a:srgbClr val="000000"/>
                  </a:solidFill>
                  <a:latin typeface="Canva Sans"/>
                </a:rPr>
                <a:t>Printing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342594"/>
              <a:ext cx="3258988" cy="47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7"/>
                </a:lnSpc>
              </a:pPr>
              <a:r>
                <a:rPr lang="en-US" sz="2148">
                  <a:solidFill>
                    <a:srgbClr val="000000"/>
                  </a:solidFill>
                  <a:latin typeface="Canva Sans"/>
                </a:rPr>
                <a:t>Human Resources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16816" y="7526981"/>
              <a:ext cx="3042172" cy="475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07"/>
                </a:lnSpc>
              </a:pPr>
              <a:r>
                <a:rPr lang="en-US" sz="2148">
                  <a:solidFill>
                    <a:srgbClr val="000000"/>
                  </a:solidFill>
                  <a:latin typeface="Canva Sans"/>
                </a:rPr>
                <a:t>Internet Package </a:t>
              </a:r>
            </a:p>
          </p:txBody>
        </p:sp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3440871" y="0"/>
              <a:ext cx="9213549" cy="9207865"/>
              <a:chOff x="0" y="0"/>
              <a:chExt cx="10293350" cy="10287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63975" cy="3171825"/>
              </a:xfrm>
              <a:custGeom>
                <a:avLst/>
                <a:gdLst/>
                <a:ahLst/>
                <a:cxnLst/>
                <a:rect l="l" t="t" r="r" b="b"/>
                <a:pathLst>
                  <a:path w="3863975" h="3171825">
                    <a:moveTo>
                      <a:pt x="0" y="0"/>
                    </a:moveTo>
                    <a:lnTo>
                      <a:pt x="3610229" y="0"/>
                    </a:lnTo>
                    <a:lnTo>
                      <a:pt x="3610229" y="0"/>
                    </a:lnTo>
                    <a:cubicBezTo>
                      <a:pt x="3677527" y="0"/>
                      <a:pt x="3742068" y="26734"/>
                      <a:pt x="3789654" y="74320"/>
                    </a:cubicBezTo>
                    <a:cubicBezTo>
                      <a:pt x="3837241" y="121907"/>
                      <a:pt x="3863975" y="186448"/>
                      <a:pt x="3863975" y="253746"/>
                    </a:cubicBezTo>
                    <a:lnTo>
                      <a:pt x="3863975" y="2918079"/>
                    </a:lnTo>
                    <a:cubicBezTo>
                      <a:pt x="3863975" y="2985377"/>
                      <a:pt x="3837241" y="3049918"/>
                      <a:pt x="3789654" y="3097505"/>
                    </a:cubicBezTo>
                    <a:cubicBezTo>
                      <a:pt x="3742068" y="3145091"/>
                      <a:pt x="3677527" y="3171825"/>
                      <a:pt x="3610229" y="3171825"/>
                    </a:cubicBezTo>
                    <a:lnTo>
                      <a:pt x="0" y="3171825"/>
                    </a:lnTo>
                    <a:close/>
                  </a:path>
                </a:pathLst>
              </a:custGeom>
              <a:solidFill>
                <a:srgbClr val="7BB7E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0" y="3557588"/>
                <a:ext cx="6178550" cy="3171825"/>
              </a:xfrm>
              <a:custGeom>
                <a:avLst/>
                <a:gdLst/>
                <a:ahLst/>
                <a:cxnLst/>
                <a:rect l="l" t="t" r="r" b="b"/>
                <a:pathLst>
                  <a:path w="6178550" h="3171825">
                    <a:moveTo>
                      <a:pt x="0" y="0"/>
                    </a:moveTo>
                    <a:lnTo>
                      <a:pt x="5924804" y="0"/>
                    </a:lnTo>
                    <a:cubicBezTo>
                      <a:pt x="5992102" y="0"/>
                      <a:pt x="6056643" y="26734"/>
                      <a:pt x="6104229" y="74320"/>
                    </a:cubicBezTo>
                    <a:cubicBezTo>
                      <a:pt x="6151816" y="121907"/>
                      <a:pt x="6178550" y="186448"/>
                      <a:pt x="6178550" y="253746"/>
                    </a:cubicBezTo>
                    <a:lnTo>
                      <a:pt x="6178550" y="2918078"/>
                    </a:lnTo>
                    <a:cubicBezTo>
                      <a:pt x="6178550" y="2985376"/>
                      <a:pt x="6151816" y="3049917"/>
                      <a:pt x="6104229" y="3097504"/>
                    </a:cubicBezTo>
                    <a:cubicBezTo>
                      <a:pt x="6056643" y="3145090"/>
                      <a:pt x="5992102" y="3171824"/>
                      <a:pt x="5924804" y="3171824"/>
                    </a:cubicBezTo>
                    <a:lnTo>
                      <a:pt x="0" y="3171824"/>
                    </a:lnTo>
                    <a:close/>
                  </a:path>
                </a:pathLst>
              </a:custGeom>
              <a:solidFill>
                <a:srgbClr val="7BB7E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0" y="7115175"/>
                <a:ext cx="10293350" cy="3171825"/>
              </a:xfrm>
              <a:custGeom>
                <a:avLst/>
                <a:gdLst/>
                <a:ahLst/>
                <a:cxnLst/>
                <a:rect l="l" t="t" r="r" b="b"/>
                <a:pathLst>
                  <a:path w="10293350" h="3171825">
                    <a:moveTo>
                      <a:pt x="0" y="0"/>
                    </a:moveTo>
                    <a:lnTo>
                      <a:pt x="10039604" y="0"/>
                    </a:lnTo>
                    <a:cubicBezTo>
                      <a:pt x="10179744" y="0"/>
                      <a:pt x="10293350" y="113606"/>
                      <a:pt x="10293350" y="253746"/>
                    </a:cubicBezTo>
                    <a:lnTo>
                      <a:pt x="10293350" y="2918079"/>
                    </a:lnTo>
                    <a:cubicBezTo>
                      <a:pt x="10293350" y="3058219"/>
                      <a:pt x="10179744" y="3171825"/>
                      <a:pt x="10039604" y="3171825"/>
                    </a:cubicBezTo>
                    <a:lnTo>
                      <a:pt x="0" y="3171825"/>
                    </a:lnTo>
                    <a:close/>
                  </a:path>
                </a:pathLst>
              </a:custGeom>
              <a:solidFill>
                <a:srgbClr val="7BB7E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2520982-7BE9-593A-ACAA-6178B0DEB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42086" y="618776"/>
            <a:ext cx="3938074" cy="753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2"/>
              </a:lnSpc>
            </a:pPr>
            <a:r>
              <a:rPr lang="en-US" sz="4552" spc="446">
                <a:solidFill>
                  <a:srgbClr val="231F20"/>
                </a:solidFill>
                <a:latin typeface="Oswald Bold"/>
              </a:rPr>
              <a:t>REFERENCES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53647" y="2191968"/>
            <a:ext cx="16153250" cy="524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2"/>
              </a:lnSpc>
            </a:pPr>
            <a:r>
              <a:rPr lang="en-US" sz="2552" spc="250">
                <a:solidFill>
                  <a:srgbClr val="231F20"/>
                </a:solidFill>
                <a:latin typeface="Oswald"/>
              </a:rPr>
              <a:t>[1] "KSHETHRASUVIDHAM," CUBIX SOFTWARE DEVELOPERS, 2023. [ONLINE]. AVAILABLE: HTTPS://KSHETHRASUVIDHAM.COM/ABOUT.HTML. [ACCESSED 22 5 2023]. </a:t>
            </a:r>
          </a:p>
          <a:p>
            <a:pPr>
              <a:lnSpc>
                <a:spcPts val="3522"/>
              </a:lnSpc>
            </a:pPr>
            <a:endParaRPr lang="en-US" sz="2552" spc="250">
              <a:solidFill>
                <a:srgbClr val="231F20"/>
              </a:solidFill>
              <a:latin typeface="Oswald"/>
            </a:endParaRPr>
          </a:p>
          <a:p>
            <a:pPr>
              <a:lnSpc>
                <a:spcPts val="3522"/>
              </a:lnSpc>
            </a:pPr>
            <a:r>
              <a:rPr lang="en-US" sz="2552" spc="250">
                <a:solidFill>
                  <a:srgbClr val="231F20"/>
                </a:solidFill>
                <a:latin typeface="Oswald"/>
              </a:rPr>
              <a:t>[2] "K. TECHNOLOGIES", "3IONETRA," 3IONETRA, 1 2023. [ONLINE]. AVAILABLE: HTTPS://3IONETRA.IN/TEMPLE-MANAGEMENT-SOFTWARE. [ACCESSED 18 5 2023].</a:t>
            </a:r>
          </a:p>
          <a:p>
            <a:pPr>
              <a:lnSpc>
                <a:spcPts val="3522"/>
              </a:lnSpc>
            </a:pPr>
            <a:endParaRPr lang="en-US" sz="2552" spc="250">
              <a:solidFill>
                <a:srgbClr val="231F20"/>
              </a:solidFill>
              <a:latin typeface="Oswald"/>
            </a:endParaRPr>
          </a:p>
          <a:p>
            <a:pPr>
              <a:lnSpc>
                <a:spcPts val="3522"/>
              </a:lnSpc>
            </a:pPr>
            <a:r>
              <a:rPr lang="en-US" sz="2552" spc="250">
                <a:solidFill>
                  <a:srgbClr val="231F20"/>
                </a:solidFill>
                <a:latin typeface="Oswald"/>
              </a:rPr>
              <a:t>[3] "NATIONAL GOVERNMENT SERVICE PORTAL," [ONLINE]. AVAILABLE: HTTPS://SERVICES.INDIA.GOV.IN/SERVICE/DETAIL/INTEGRATED-TEMPLE-MANAGEMENT-SYSTEM?AND40ITMSAND41-TAMIL-NADU-1. [ACCESSED 18 5 20].</a:t>
            </a:r>
          </a:p>
          <a:p>
            <a:pPr>
              <a:lnSpc>
                <a:spcPts val="3522"/>
              </a:lnSpc>
            </a:pPr>
            <a:endParaRPr lang="en-US" sz="2552" spc="250">
              <a:solidFill>
                <a:srgbClr val="231F20"/>
              </a:solidFill>
              <a:latin typeface="Oswald"/>
            </a:endParaRPr>
          </a:p>
          <a:p>
            <a:pPr>
              <a:lnSpc>
                <a:spcPts val="3522"/>
              </a:lnSpc>
            </a:pPr>
            <a:r>
              <a:rPr lang="en-US" sz="2552" spc="250">
                <a:solidFill>
                  <a:srgbClr val="231F20"/>
                </a:solidFill>
                <a:latin typeface="Oswald"/>
              </a:rPr>
              <a:t>[4] "CHAKTRA4TEMPLES", 8 2021. [ONLINE]. AVAILABLE: HTTPS://WWW.CHAKRA4TEMPLES.ORG/. [ACCESSED 18 5 2023].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20015-6EAC-7D08-2A5E-005796AAB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572520" y="3655690"/>
            <a:ext cx="2706695" cy="269612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58211" r="223" b="-5821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612648" y="3683275"/>
            <a:ext cx="2723245" cy="2643252"/>
            <a:chOff x="-23041" y="66269"/>
            <a:chExt cx="6542159" cy="6349987"/>
          </a:xfrm>
        </p:grpSpPr>
        <p:sp>
          <p:nvSpPr>
            <p:cNvPr id="6" name="Freeform 6"/>
            <p:cNvSpPr/>
            <p:nvPr/>
          </p:nvSpPr>
          <p:spPr>
            <a:xfrm>
              <a:off x="-23041" y="119185"/>
              <a:ext cx="6542159" cy="6244241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16665" r="223" b="-16665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19695" y="3655690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 rot="72000">
              <a:off x="-34808" y="96478"/>
              <a:ext cx="6565692" cy="6289657"/>
            </a:xfrm>
            <a:custGeom>
              <a:avLst/>
              <a:gdLst/>
              <a:ahLst/>
              <a:cxnLst/>
              <a:rect l="l" t="t" r="r" b="b"/>
              <a:pathLst>
                <a:path w="6565692" h="6289657">
                  <a:moveTo>
                    <a:pt x="3217566" y="28386"/>
                  </a:moveTo>
                  <a:cubicBezTo>
                    <a:pt x="2100743" y="46784"/>
                    <a:pt x="1079129" y="661340"/>
                    <a:pt x="539564" y="1639348"/>
                  </a:cubicBezTo>
                  <a:cubicBezTo>
                    <a:pt x="0" y="2617357"/>
                    <a:pt x="24967" y="3809309"/>
                    <a:pt x="605014" y="4763865"/>
                  </a:cubicBezTo>
                  <a:cubicBezTo>
                    <a:pt x="1185060" y="5718421"/>
                    <a:pt x="2231513" y="6289657"/>
                    <a:pt x="3348126" y="6261271"/>
                  </a:cubicBezTo>
                  <a:cubicBezTo>
                    <a:pt x="4464948" y="6242873"/>
                    <a:pt x="5486562" y="5628318"/>
                    <a:pt x="6026127" y="4650309"/>
                  </a:cubicBezTo>
                  <a:cubicBezTo>
                    <a:pt x="6565692" y="3672301"/>
                    <a:pt x="6540724" y="2480348"/>
                    <a:pt x="5960678" y="1525792"/>
                  </a:cubicBezTo>
                  <a:cubicBezTo>
                    <a:pt x="5380632" y="571236"/>
                    <a:pt x="4334179" y="0"/>
                    <a:pt x="3217566" y="28386"/>
                  </a:cubicBezTo>
                  <a:close/>
                </a:path>
              </a:pathLst>
            </a:custGeom>
            <a:blipFill>
              <a:blip r:embed="rId4"/>
              <a:stretch>
                <a:fillRect l="-8821" t="-36617" r="-1234" b="-1076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43797" y="1155414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6916509"/>
            <a:ext cx="3860447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3938" spc="196">
                <a:solidFill>
                  <a:srgbClr val="000000"/>
                </a:solidFill>
                <a:latin typeface="DM Sans Bold"/>
              </a:rPr>
              <a:t>Rozal Dahal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51772" y="6916509"/>
            <a:ext cx="365882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3938" spc="196">
                <a:solidFill>
                  <a:srgbClr val="000000"/>
                </a:solidFill>
                <a:latin typeface="DM Sans Bold"/>
              </a:rPr>
              <a:t>Aman Paudel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63205" y="6916509"/>
            <a:ext cx="3525323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3938" spc="196">
                <a:solidFill>
                  <a:srgbClr val="000000"/>
                </a:solidFill>
                <a:latin typeface="DM Sans Bold"/>
              </a:rPr>
              <a:t>Prajjwal Adhikari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3837" y="6916509"/>
            <a:ext cx="3091451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6"/>
              </a:lnSpc>
            </a:pPr>
            <a:r>
              <a:rPr lang="en-US" sz="3938" spc="196">
                <a:solidFill>
                  <a:srgbClr val="000000"/>
                </a:solidFill>
                <a:latin typeface="DM Sans Bold"/>
              </a:rPr>
              <a:t>Raj Gurung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03FB94BF-183C-11B0-A1EF-DCAD3F7D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A6A575AA-E20D-C751-3D58-BE838E5F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2813" y="3879372"/>
            <a:ext cx="2643257" cy="2643257"/>
          </a:xfrm>
          <a:prstGeom prst="ellipse">
            <a:avLst/>
          </a:prstGeom>
          <a:ln w="63500" cap="rnd">
            <a:solidFill>
              <a:schemeClr val="bg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43797" y="1155414"/>
            <a:ext cx="13617940" cy="547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15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 YOU!</a:t>
            </a:r>
          </a:p>
          <a:p>
            <a:pPr algn="ctr">
              <a:lnSpc>
                <a:spcPts val="13015"/>
              </a:lnSpc>
            </a:pPr>
            <a:endParaRPr lang="en-US" sz="9431" spc="924">
              <a:solidFill>
                <a:srgbClr val="231F20"/>
              </a:solidFill>
              <a:latin typeface="Oswald Bold"/>
            </a:endParaRPr>
          </a:p>
          <a:p>
            <a:pPr marL="0" lvl="0" indent="0" algn="ctr">
              <a:lnSpc>
                <a:spcPts val="17982"/>
              </a:lnSpc>
              <a:spcBef>
                <a:spcPct val="0"/>
              </a:spcBef>
            </a:pPr>
            <a:r>
              <a:rPr lang="en-US" sz="13030" spc="1277">
                <a:solidFill>
                  <a:srgbClr val="231F20"/>
                </a:solidFill>
                <a:latin typeface="Oswald Bold"/>
              </a:rPr>
              <a:t>ANY QUERIES?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F64B9C-D118-C90B-66F4-810E1388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913378" y="2880855"/>
            <a:ext cx="8046164" cy="5362014"/>
          </a:xfrm>
          <a:custGeom>
            <a:avLst/>
            <a:gdLst/>
            <a:ahLst/>
            <a:cxnLst/>
            <a:rect l="l" t="t" r="r" b="b"/>
            <a:pathLst>
              <a:path w="8046164" h="5362014">
                <a:moveTo>
                  <a:pt x="0" y="0"/>
                </a:moveTo>
                <a:lnTo>
                  <a:pt x="8046165" y="0"/>
                </a:lnTo>
                <a:lnTo>
                  <a:pt x="8046165" y="5362014"/>
                </a:lnTo>
                <a:lnTo>
                  <a:pt x="0" y="5362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42191" y="4828880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2191" y="3396305"/>
            <a:ext cx="9610044" cy="1948998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142191" y="7210022"/>
            <a:ext cx="9752965" cy="1032847"/>
          </a:xfrm>
          <a:custGeom>
            <a:avLst/>
            <a:gdLst/>
            <a:ahLst/>
            <a:cxnLst/>
            <a:rect l="l" t="t" r="r" b="b"/>
            <a:pathLst>
              <a:path w="9752965" h="1032847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142191" y="5777447"/>
            <a:ext cx="9610044" cy="1948998"/>
            <a:chOff x="0" y="0"/>
            <a:chExt cx="3682024" cy="7467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85799" y="6005886"/>
            <a:ext cx="8655281" cy="954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78"/>
              </a:lnSpc>
              <a:spcBef>
                <a:spcPct val="0"/>
              </a:spcBef>
            </a:pPr>
            <a:r>
              <a:rPr lang="en-US" sz="2810" spc="275">
                <a:solidFill>
                  <a:srgbClr val="231F20"/>
                </a:solidFill>
                <a:latin typeface="DM Sans"/>
              </a:rPr>
              <a:t>Digital Database to manage temple's (ISKCON) visitors records.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4413667" y="-4145523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2142191" y="888605"/>
            <a:ext cx="7416941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INTRO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85799" y="3577120"/>
            <a:ext cx="8946938" cy="150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66"/>
              </a:lnSpc>
            </a:pPr>
            <a:r>
              <a:rPr lang="en-US" sz="5410" spc="530">
                <a:solidFill>
                  <a:srgbClr val="231F20"/>
                </a:solidFill>
                <a:latin typeface="DM Sans"/>
              </a:rPr>
              <a:t>What is TVMS?</a:t>
            </a:r>
          </a:p>
          <a:p>
            <a:pPr marL="0" lvl="0" indent="0" algn="l">
              <a:lnSpc>
                <a:spcPts val="4430"/>
              </a:lnSpc>
              <a:spcBef>
                <a:spcPct val="0"/>
              </a:spcBef>
            </a:pPr>
            <a:r>
              <a:rPr lang="en-US" sz="3210" spc="314">
                <a:solidFill>
                  <a:srgbClr val="231F20"/>
                </a:solidFill>
                <a:latin typeface="DM Sans"/>
              </a:rPr>
              <a:t>(Temple Visitors Management System)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70915A-8355-0249-7F7B-FF60F69D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16029" y="443562"/>
            <a:ext cx="7241638" cy="130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CASE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84311"/>
            <a:ext cx="15018246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Kshetrasuvidham </a:t>
            </a:r>
            <a:r>
              <a:rPr lang="en-US" sz="5199">
                <a:solidFill>
                  <a:srgbClr val="231F20"/>
                </a:solidFill>
                <a:latin typeface="Canva Sans"/>
              </a:rPr>
              <a:t>[1]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3ioNetra temple management system </a:t>
            </a:r>
            <a:r>
              <a:rPr lang="en-US" sz="5199">
                <a:solidFill>
                  <a:srgbClr val="231F20"/>
                </a:solidFill>
                <a:latin typeface="Canva Sans"/>
              </a:rPr>
              <a:t>[2]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Integrated Temple Management System </a:t>
            </a:r>
            <a:r>
              <a:rPr lang="en-US" sz="5199">
                <a:solidFill>
                  <a:srgbClr val="231F20"/>
                </a:solidFill>
                <a:latin typeface="Canva Sans"/>
              </a:rPr>
              <a:t>[3]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231F20"/>
                </a:solidFill>
                <a:latin typeface="Canva Sans Bold"/>
              </a:rPr>
              <a:t>Chakra4temples </a:t>
            </a:r>
            <a:r>
              <a:rPr lang="en-US" sz="5199">
                <a:solidFill>
                  <a:srgbClr val="231F20"/>
                </a:solidFill>
                <a:latin typeface="Canva Sans"/>
              </a:rPr>
              <a:t>[4]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40A471-10A3-08DB-98F1-166966B0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78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307472" y="667267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24816" y="5501099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663659" y="6071953"/>
            <a:ext cx="960682" cy="1052540"/>
          </a:xfrm>
          <a:custGeom>
            <a:avLst/>
            <a:gdLst/>
            <a:ahLst/>
            <a:cxnLst/>
            <a:rect l="l" t="t" r="r" b="b"/>
            <a:pathLst>
              <a:path w="960682" h="1052540">
                <a:moveTo>
                  <a:pt x="0" y="0"/>
                </a:moveTo>
                <a:lnTo>
                  <a:pt x="960682" y="0"/>
                </a:lnTo>
                <a:lnTo>
                  <a:pt x="960682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39534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10099" y="7377531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06315" y="7936159"/>
            <a:ext cx="1104804" cy="1121111"/>
          </a:xfrm>
          <a:custGeom>
            <a:avLst/>
            <a:gdLst/>
            <a:ahLst/>
            <a:cxnLst/>
            <a:rect l="l" t="t" r="r" b="b"/>
            <a:pathLst>
              <a:path w="1104804" h="1121111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774426" y="2615443"/>
            <a:ext cx="3474003" cy="1787413"/>
            <a:chOff x="0" y="-155588"/>
            <a:chExt cx="914964" cy="4707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5875" y="-155588"/>
              <a:ext cx="756879" cy="470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Objective n° 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87170" y="1277407"/>
            <a:ext cx="11552977" cy="116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GOALS AND OBJECTIVES</a:t>
            </a:r>
          </a:p>
        </p:txBody>
      </p:sp>
      <p:sp>
        <p:nvSpPr>
          <p:cNvPr id="14" name="TextBox 14"/>
          <p:cNvSpPr txBox="1"/>
          <p:nvPr/>
        </p:nvSpPr>
        <p:spPr>
          <a:xfrm rot="10800000" flipV="1">
            <a:off x="1269398" y="4172457"/>
            <a:ext cx="4967835" cy="978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878"/>
              </a:lnSpc>
              <a:spcBef>
                <a:spcPct val="0"/>
              </a:spcBef>
            </a:pPr>
            <a:r>
              <a:rPr lang="en-US" sz="2810" spc="275" dirty="0">
                <a:solidFill>
                  <a:srgbClr val="231F20"/>
                </a:solidFill>
                <a:latin typeface="DM Sans Bold"/>
              </a:rPr>
              <a:t>Web-based data manipulation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406997" y="3104170"/>
            <a:ext cx="3474003" cy="809963"/>
            <a:chOff x="0" y="-19371"/>
            <a:chExt cx="914964" cy="2133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0696" y="-19371"/>
              <a:ext cx="752247" cy="213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Objective n° 2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305323" y="4214143"/>
            <a:ext cx="6254887" cy="46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78"/>
              </a:lnSpc>
              <a:spcBef>
                <a:spcPct val="0"/>
              </a:spcBef>
            </a:pPr>
            <a:r>
              <a:rPr lang="en-US" sz="2810" spc="275" dirty="0">
                <a:solidFill>
                  <a:srgbClr val="231F20"/>
                </a:solidFill>
                <a:latin typeface="DM Sans Bold"/>
              </a:rPr>
              <a:t>To have data for Analysis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284209" y="1840415"/>
            <a:ext cx="3474003" cy="3303085"/>
            <a:chOff x="0" y="-359711"/>
            <a:chExt cx="914964" cy="8699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5866" y="-359711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DM Sans Bold"/>
                </a:rPr>
                <a:t>Objective n° 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340758" y="4035716"/>
            <a:ext cx="3918542" cy="46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78"/>
              </a:lnSpc>
              <a:spcBef>
                <a:spcPct val="0"/>
              </a:spcBef>
            </a:pPr>
            <a:r>
              <a:rPr lang="en-US" sz="2810" spc="275" dirty="0">
                <a:solidFill>
                  <a:srgbClr val="231F20"/>
                </a:solidFill>
                <a:latin typeface="DM Sans Bold"/>
              </a:rPr>
              <a:t>Digital Database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B058D83-17A5-C3ED-34AA-12029D77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40046" y="292524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2150382" y="6494398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103278" y="6245174"/>
            <a:ext cx="501082" cy="50108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40046" y="3343797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20292" y="6946145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PROJECT FLOW</a:t>
            </a:r>
          </a:p>
        </p:txBody>
      </p:sp>
      <p:sp>
        <p:nvSpPr>
          <p:cNvPr id="10" name="Freeform 10"/>
          <p:cNvSpPr/>
          <p:nvPr/>
        </p:nvSpPr>
        <p:spPr>
          <a:xfrm>
            <a:off x="8179462" y="2925247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942694" y="6245174"/>
            <a:ext cx="501082" cy="50108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179462" y="3343797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774036" y="2958983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4537268" y="6278910"/>
            <a:ext cx="501082" cy="50108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774036" y="3377532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01679" y="6946145"/>
            <a:ext cx="2709833" cy="99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SOFTWARE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96253" y="6979881"/>
            <a:ext cx="2709833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DIAGRAMS</a:t>
            </a:r>
          </a:p>
        </p:txBody>
      </p:sp>
      <p:sp>
        <p:nvSpPr>
          <p:cNvPr id="22" name="Freeform 22"/>
          <p:cNvSpPr/>
          <p:nvPr/>
        </p:nvSpPr>
        <p:spPr>
          <a:xfrm rot="-10799999">
            <a:off x="-2888838" y="-6473516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6013429" y="895350"/>
            <a:ext cx="7382823" cy="140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5"/>
              </a:lnSpc>
            </a:pPr>
            <a:r>
              <a:rPr lang="en-US" sz="8395" spc="822">
                <a:solidFill>
                  <a:srgbClr val="231F20"/>
                </a:solidFill>
                <a:latin typeface="Oswald"/>
              </a:rPr>
              <a:t>METHODOLOGY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E4BA2DC8-CBE8-0315-2700-E166F3E1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00564" y="343483"/>
            <a:ext cx="6837160" cy="9600035"/>
          </a:xfrm>
          <a:custGeom>
            <a:avLst/>
            <a:gdLst/>
            <a:ahLst/>
            <a:cxnLst/>
            <a:rect l="l" t="t" r="r" b="b"/>
            <a:pathLst>
              <a:path w="6837160" h="9600035">
                <a:moveTo>
                  <a:pt x="0" y="0"/>
                </a:moveTo>
                <a:lnTo>
                  <a:pt x="6837160" y="0"/>
                </a:lnTo>
                <a:lnTo>
                  <a:pt x="6837160" y="9600034"/>
                </a:lnTo>
                <a:lnTo>
                  <a:pt x="0" y="9600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3931" y="224078"/>
            <a:ext cx="6136633" cy="1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</a:pPr>
            <a:r>
              <a:rPr lang="en-US" sz="6035" spc="591">
                <a:solidFill>
                  <a:srgbClr val="231F20"/>
                </a:solidFill>
                <a:latin typeface="Oswald Bold"/>
              </a:rPr>
              <a:t>PROJECT FLOW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ECCE726-9DC9-9A77-FC30-88BC9160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876259" cy="8438129"/>
          </a:xfrm>
          <a:custGeom>
            <a:avLst/>
            <a:gdLst/>
            <a:ahLst/>
            <a:cxnLst/>
            <a:rect l="l" t="t" r="r" b="b"/>
            <a:pathLst>
              <a:path w="16876259" h="8438129">
                <a:moveTo>
                  <a:pt x="0" y="0"/>
                </a:moveTo>
                <a:lnTo>
                  <a:pt x="16876259" y="0"/>
                </a:lnTo>
                <a:lnTo>
                  <a:pt x="16876259" y="8438129"/>
                </a:lnTo>
                <a:lnTo>
                  <a:pt x="0" y="843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3333" y="-2625"/>
            <a:ext cx="18126992" cy="1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</a:pPr>
            <a:r>
              <a:rPr lang="en-US" sz="6035" spc="591">
                <a:solidFill>
                  <a:srgbClr val="231F20"/>
                </a:solidFill>
                <a:latin typeface="Oswald Bold"/>
              </a:rPr>
              <a:t>PROJECT DEVELOPMENT MODEL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333" y="4570687"/>
            <a:ext cx="18126992" cy="103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</a:pPr>
            <a:r>
              <a:rPr lang="en-US" sz="6035" spc="591">
                <a:solidFill>
                  <a:srgbClr val="231F20"/>
                </a:solidFill>
                <a:latin typeface="Oswald Bold"/>
              </a:rPr>
              <a:t>ITERATIVE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7488" y="8379577"/>
            <a:ext cx="10216873" cy="86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1"/>
              </a:lnSpc>
            </a:pPr>
            <a:r>
              <a:rPr lang="en-US" sz="2507">
                <a:solidFill>
                  <a:srgbClr val="231F20"/>
                </a:solidFill>
                <a:latin typeface="Canva Sans Italics"/>
              </a:rPr>
              <a:t>Image Source: https://wishdesk.com/sites/default/files/inline-images/itterative-design-process.jpg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36E1BA-D1EC-2CA2-69AC-F0BDAA8F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225643" y="0"/>
            <a:ext cx="9062357" cy="10287000"/>
          </a:xfrm>
          <a:custGeom>
            <a:avLst/>
            <a:gdLst/>
            <a:ahLst/>
            <a:cxnLst/>
            <a:rect l="l" t="t" r="r" b="b"/>
            <a:pathLst>
              <a:path w="9062357" h="10287000">
                <a:moveTo>
                  <a:pt x="0" y="0"/>
                </a:moveTo>
                <a:lnTo>
                  <a:pt x="9062357" y="0"/>
                </a:lnTo>
                <a:lnTo>
                  <a:pt x="906235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85800" y="511175"/>
            <a:ext cx="7609302" cy="101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8"/>
              </a:lnSpc>
            </a:pPr>
            <a:r>
              <a:rPr lang="en-US" sz="3752" spc="367" dirty="0">
                <a:solidFill>
                  <a:srgbClr val="231F20"/>
                </a:solidFill>
                <a:latin typeface="Oswald Bold"/>
              </a:rPr>
              <a:t>ENTITY RELATIONSHIP DIAGRAM </a:t>
            </a:r>
          </a:p>
          <a:p>
            <a:pPr>
              <a:lnSpc>
                <a:spcPts val="2862"/>
              </a:lnSpc>
            </a:pPr>
            <a:r>
              <a:rPr lang="en-US" sz="2073" spc="203" dirty="0">
                <a:solidFill>
                  <a:srgbClr val="231F20"/>
                </a:solidFill>
                <a:latin typeface="Oswald"/>
              </a:rPr>
              <a:t>SOURCE: GROUP STUDY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781FB-DDD8-6669-F7CC-2129B02C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395</Words>
  <Application>Microsoft Office PowerPoint</Application>
  <PresentationFormat>Custom</PresentationFormat>
  <Paragraphs>114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Canva Sans</vt:lpstr>
      <vt:lpstr>Oswald Bold</vt:lpstr>
      <vt:lpstr>Times New Roman</vt:lpstr>
      <vt:lpstr>Canva Sans Italics</vt:lpstr>
      <vt:lpstr>Oswald</vt:lpstr>
      <vt:lpstr>DM Sans Bold</vt:lpstr>
      <vt:lpstr>Montserrat Classic Bold</vt:lpstr>
      <vt:lpstr>Calibri</vt:lpstr>
      <vt:lpstr>Arial</vt:lpstr>
      <vt:lpstr>DM Sans</vt:lpstr>
      <vt:lpstr>Canva Sans Bold</vt:lpstr>
      <vt:lpstr>Oswald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Prajjwal Live</cp:lastModifiedBy>
  <cp:revision>11</cp:revision>
  <dcterms:created xsi:type="dcterms:W3CDTF">2006-08-16T00:00:00Z</dcterms:created>
  <dcterms:modified xsi:type="dcterms:W3CDTF">2023-09-25T05:32:06Z</dcterms:modified>
  <dc:identifier>DAFkdIQi2bw</dc:identifier>
</cp:coreProperties>
</file>